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84" autoAdjust="0"/>
  </p:normalViewPr>
  <p:slideViewPr>
    <p:cSldViewPr>
      <p:cViewPr varScale="1">
        <p:scale>
          <a:sx n="70" d="100"/>
          <a:sy n="70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06EE1-3025-496D-8244-F6893DD1BE35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DAF05-2907-491F-ADD3-9CC35E40B63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6889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DAF05-2907-491F-ADD3-9CC35E40B63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62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omw.um.warszawa.pl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 descr="Program Rozwoju Obszaru Metropolitalnego Warszawy - Znak odwołuje się do idei rozwoju terytorialnego symbolizowanego przez różę wiatrów z łukami rozchodzącymi się z jej środka na cztery strony świata. Wspólne centrum wyraża wspólnotę celów i działań, jednocześnie poprzez zróżnicowanie kolorów i długości łuków sugeruje odrębność terytorialną gmin. Łuki tworzą uproszczoną postać Syrenki, co podkreśla powiązanie projektu z m.st Warszawą.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5950715"/>
            <a:ext cx="5759450" cy="88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omw.um.warszawa.pl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C48A7E4-9C0E-4BFD-8CE0-2A1A31ECD69E}" type="slidenum">
              <a:rPr lang="pl-PL" smtClean="0"/>
              <a:t>‹#›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569E30E-C8AF-4E36-8BBE-ED3BFFA3E716}" type="datetimeFigureOut">
              <a:rPr lang="pl-PL" smtClean="0"/>
              <a:t>2017-10-04</a:t>
            </a:fld>
            <a:endParaRPr lang="pl-PL"/>
          </a:p>
        </p:txBody>
      </p:sp>
      <p:pic>
        <p:nvPicPr>
          <p:cNvPr id="9" name="Obraz 8" descr="Program Rozwoju Obszaru Metropolitalnego Warszawy - Znak odwołuje się do idei rozwoju terytorialnego symbolizowanego przez różę wiatrów z łukami rozchodzącymi się z jej środka na cztery strony świata. Wspólne centrum wyraża wspólnotę celów i działań, jednocześnie poprzez zróżnicowanie kolorów i długości łuków sugeruje odrębność terytorialną gmin. Łuki tworzą uproszczoną postać Syrenki, co podkreśla powiązanie projektu z m.st Warszawą.">
            <a:hlinkClick r:id="rId13"/>
          </p:cNvPr>
          <p:cNvPicPr/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123728" y="5976620"/>
            <a:ext cx="5759450" cy="88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file:///E:\O&#347;wiadczenie%20uczestnika%20Projektu.docx" TargetMode="External"/><Relationship Id="rId3" Type="http://schemas.openxmlformats.org/officeDocument/2006/relationships/hyperlink" Target="file:///E:\POROZUMIENIE%20NA%20RZECZ%20REALIZACJI%20PROJEKTU_PIK2.docx" TargetMode="External"/><Relationship Id="rId7" Type="http://schemas.openxmlformats.org/officeDocument/2006/relationships/hyperlink" Target="file:///E:\FORMULARZ%20REKRUTACYJNY%20NAUCZYCIELA.docx" TargetMode="External"/><Relationship Id="rId2" Type="http://schemas.openxmlformats.org/officeDocument/2006/relationships/hyperlink" Target="file:///E:\POROZUMIENIE%20NA%20RZECZ%20REALIZACJI%20PROJEKTU_PIK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E:\FORMULARZ%20REKRUTACYJNY%20UCZNIA.docx" TargetMode="External"/><Relationship Id="rId5" Type="http://schemas.openxmlformats.org/officeDocument/2006/relationships/hyperlink" Target="file:///E:\REGULAMIN%20PROJEKTU.docx" TargetMode="External"/><Relationship Id="rId10" Type="http://schemas.openxmlformats.org/officeDocument/2006/relationships/hyperlink" Target="file:///E:\Za&#322;.%20nr%207%20-%20Wz&#243;r%20upowa&#380;nienia%20do%20przetwarzania%20danych%20osobowych.docx" TargetMode="External"/><Relationship Id="rId4" Type="http://schemas.openxmlformats.org/officeDocument/2006/relationships/hyperlink" Target="file:///E:\protok&#243;&#322;_REKRUTACJA.docx" TargetMode="External"/><Relationship Id="rId9" Type="http://schemas.openxmlformats.org/officeDocument/2006/relationships/hyperlink" Target="file:///E:\Za&#322;.%20nr%205%20-%20Wz&#243;r%20informacji%20o%20uczestnikach%20Projektu.doc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Porozumienie_wew_realizacji_projektuZIT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E:\Porozumienie_wew_realizacji_projektuZIT.do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armonogram%20projektu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Wykaz%20szk&#243;&#322;%20i%20uczni&#243;w%20w%20projekcie%20ZIT.xlsx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pl-PL" sz="4000" b="1" dirty="0" smtClean="0"/>
              <a:t>„Bliżej rynku pracy – Zintegrowany System Doradztwa </a:t>
            </a:r>
            <a:br>
              <a:rPr lang="pl-PL" sz="4000" b="1" dirty="0" smtClean="0"/>
            </a:br>
            <a:r>
              <a:rPr lang="pl-PL" sz="4000" b="1" dirty="0" smtClean="0"/>
              <a:t>Edukacyjno-Zawodowego </a:t>
            </a:r>
            <a:br>
              <a:rPr lang="pl-PL" sz="4000" b="1" dirty="0" smtClean="0"/>
            </a:br>
            <a:r>
              <a:rPr lang="pl-PL" sz="4000" b="1" dirty="0" smtClean="0"/>
              <a:t>ZIT WOF”</a:t>
            </a:r>
            <a:br>
              <a:rPr lang="pl-PL" sz="4000" b="1" dirty="0" smtClean="0"/>
            </a:b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87624" y="4869160"/>
            <a:ext cx="6400800" cy="1752600"/>
          </a:xfrm>
        </p:spPr>
        <p:txBody>
          <a:bodyPr/>
          <a:lstStyle/>
          <a:p>
            <a:r>
              <a:rPr lang="pl-PL" dirty="0" smtClean="0"/>
              <a:t>Warszawa, 4-5.10.2017r.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4150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377666" y="1124743"/>
            <a:ext cx="8280920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pl-PL" dirty="0" smtClean="0"/>
              <a:t>Podpisanie </a:t>
            </a:r>
            <a:r>
              <a:rPr lang="pl-PL" dirty="0"/>
              <a:t>porozumienia  na rzecz realizacji projektu – </a:t>
            </a:r>
            <a:r>
              <a:rPr lang="pl-PL" dirty="0" smtClean="0"/>
              <a:t>PIK 1</a:t>
            </a:r>
          </a:p>
          <a:p>
            <a:r>
              <a:rPr lang="pl-PL" dirty="0" smtClean="0"/>
              <a:t> </a:t>
            </a:r>
            <a:r>
              <a:rPr lang="pl-PL" sz="1100" dirty="0" smtClean="0">
                <a:hlinkClick r:id="rId2" action="ppaction://hlinkfile"/>
              </a:rPr>
              <a:t>E:\POROZUMIENIE NA RZECZ REALIZACJI PROJEKTU_PIK1.docx</a:t>
            </a:r>
            <a:r>
              <a:rPr lang="pl-PL" sz="1100" dirty="0" smtClean="0"/>
              <a:t>  do 15 października 2017 </a:t>
            </a:r>
            <a:endParaRPr lang="pl-PL" sz="1100" dirty="0"/>
          </a:p>
          <a:p>
            <a:r>
              <a:rPr lang="pl-PL" dirty="0"/>
              <a:t>2) Podpisanie porozumienia na rzecz realizacji projektu – </a:t>
            </a:r>
            <a:r>
              <a:rPr lang="pl-PL" dirty="0" smtClean="0"/>
              <a:t>PIK 2</a:t>
            </a:r>
          </a:p>
          <a:p>
            <a:r>
              <a:rPr lang="pl-PL" sz="1100" dirty="0" smtClean="0"/>
              <a:t>  </a:t>
            </a:r>
            <a:r>
              <a:rPr lang="pl-PL" sz="1100" dirty="0" smtClean="0">
                <a:hlinkClick r:id="rId3" action="ppaction://hlinkfile"/>
              </a:rPr>
              <a:t>E:\POROZUMIENIE NA RZECZ REALIZACJI PROJEKTU_PIK2.docx</a:t>
            </a:r>
            <a:r>
              <a:rPr lang="pl-PL" sz="1100" dirty="0" smtClean="0"/>
              <a:t>  do 15 października 2017 </a:t>
            </a:r>
            <a:endParaRPr lang="pl-PL" sz="1100" dirty="0"/>
          </a:p>
          <a:p>
            <a:r>
              <a:rPr lang="pl-PL" dirty="0"/>
              <a:t>3) Rekrutacja do </a:t>
            </a:r>
            <a:r>
              <a:rPr lang="pl-PL" dirty="0" smtClean="0"/>
              <a:t>projektu: </a:t>
            </a:r>
            <a:r>
              <a:rPr lang="pl-PL" sz="1100" dirty="0" smtClean="0"/>
              <a:t>do 30 października 2017 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 powołanie komisji rekrutacyjnej </a:t>
            </a:r>
            <a:r>
              <a:rPr lang="pl-PL" sz="1100" dirty="0" smtClean="0">
                <a:hlinkClick r:id="rId4" action="ppaction://hlinkfile"/>
              </a:rPr>
              <a:t>E:\protokół_REKRUTACJA.docx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 sporządzenie protokołu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podpisanie przez uczestnika regulaminu udziału w </a:t>
            </a:r>
            <a:r>
              <a:rPr lang="pl-PL" dirty="0" smtClean="0"/>
              <a:t>projekcie</a:t>
            </a:r>
          </a:p>
          <a:p>
            <a:r>
              <a:rPr lang="pl-PL" sz="1100" dirty="0" smtClean="0"/>
              <a:t> </a:t>
            </a:r>
            <a:r>
              <a:rPr lang="pl-PL" sz="1100" dirty="0" smtClean="0">
                <a:hlinkClick r:id="rId5" action="ppaction://hlinkfile"/>
              </a:rPr>
              <a:t>E:\REGULAMIN PROJEKTU.docx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wypełnienie przez nauczycieli formularzy </a:t>
            </a:r>
            <a:r>
              <a:rPr lang="pl-PL" dirty="0" smtClean="0"/>
              <a:t>rekrutacyjnych  </a:t>
            </a:r>
            <a:r>
              <a:rPr lang="pl-PL" sz="1100" dirty="0" smtClean="0"/>
              <a:t>do 15 października 2017 </a:t>
            </a:r>
          </a:p>
          <a:p>
            <a:r>
              <a:rPr lang="pl-PL" dirty="0" smtClean="0"/>
              <a:t> </a:t>
            </a:r>
            <a:r>
              <a:rPr lang="pl-PL" sz="1100" dirty="0" smtClean="0">
                <a:hlinkClick r:id="rId6" action="ppaction://hlinkfile"/>
              </a:rPr>
              <a:t>E:\FORMULARZ REKRUTACYJNY UCZNIA.docx</a:t>
            </a:r>
            <a:r>
              <a:rPr lang="pl-PL" sz="1100" dirty="0" smtClean="0"/>
              <a:t>   </a:t>
            </a:r>
            <a:r>
              <a:rPr lang="pl-PL" sz="1100" dirty="0" smtClean="0">
                <a:hlinkClick r:id="rId7" action="ppaction://hlinkfile"/>
              </a:rPr>
              <a:t>E:\FORMULARZ REKRUTACYJNY NAUCZYCIELA.docx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oświadczenie uczestnika dotyczące ochrony danych </a:t>
            </a:r>
            <a:r>
              <a:rPr lang="pl-PL" dirty="0" smtClean="0"/>
              <a:t>osobowych </a:t>
            </a:r>
            <a:r>
              <a:rPr lang="pl-PL" sz="1100" dirty="0" smtClean="0"/>
              <a:t>do 30 października 2017 </a:t>
            </a:r>
          </a:p>
          <a:p>
            <a:r>
              <a:rPr lang="pl-PL" dirty="0" smtClean="0"/>
              <a:t> </a:t>
            </a:r>
            <a:r>
              <a:rPr lang="pl-PL" sz="1100" dirty="0" smtClean="0">
                <a:hlinkClick r:id="rId8" action="ppaction://hlinkfile"/>
              </a:rPr>
              <a:t>E:\Oświadczenie uczestnika Projektu.docx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/>
              <a:t> zakres danych osobowych </a:t>
            </a:r>
            <a:r>
              <a:rPr lang="pl-PL" sz="1100" dirty="0" smtClean="0">
                <a:hlinkClick r:id="rId9" action="ppaction://hlinkfile"/>
              </a:rPr>
              <a:t>E:\Zał. nr 5 - Wzór informacji o uczestnikach Projektu.docx</a:t>
            </a:r>
            <a:endParaRPr lang="pl-PL" sz="1100" dirty="0" smtClean="0"/>
          </a:p>
          <a:p>
            <a:r>
              <a:rPr lang="pl-PL" sz="1100" dirty="0" smtClean="0">
                <a:hlinkClick r:id="rId10" action="ppaction://hlinkfile"/>
              </a:rPr>
              <a:t>E:\Zał. nr 7 - Wzór upoważnienia do przetwarzania danych osobowych.docx</a:t>
            </a:r>
            <a:r>
              <a:rPr lang="pl-PL" sz="1100" dirty="0" smtClean="0"/>
              <a:t> - do 30 października 2017 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 smtClean="0"/>
              <a:t>4</a:t>
            </a:r>
            <a:r>
              <a:rPr lang="pl-PL" dirty="0"/>
              <a:t>) Wyznaczenie pomieszczenia dla PIK 1 oraz PIK 2 oraz jego oznakowanie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sz="1100" dirty="0" smtClean="0"/>
              <a:t>do 15 października 2017 r.</a:t>
            </a:r>
            <a:endParaRPr lang="pl-PL" sz="1100" dirty="0"/>
          </a:p>
        </p:txBody>
      </p:sp>
      <p:sp>
        <p:nvSpPr>
          <p:cNvPr id="4" name="Prostokąt 3"/>
          <p:cNvSpPr/>
          <p:nvPr/>
        </p:nvSpPr>
        <p:spPr>
          <a:xfrm>
            <a:off x="3226651" y="383134"/>
            <a:ext cx="258295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szkół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123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23528" y="1556792"/>
            <a:ext cx="7992888" cy="446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Nawiązanie stosunku pracy/aneksowanie umowy </a:t>
            </a:r>
            <a:b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 pracę w przypadku nauczyciela zatrudnionego </a:t>
            </a:r>
            <a:b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 PIK 1 oraz PIK 2.</a:t>
            </a:r>
          </a:p>
          <a:p>
            <a:pPr marL="457200" marR="0" lvl="0" indent="-4572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Prowadzenie dokumentacji pracy  przez nauczyciela zatrudnionego w PIK 2 oraz PIK 2 </a:t>
            </a:r>
            <a:b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(zgodnie z otrzymanym wzorem).</a:t>
            </a:r>
          </a:p>
          <a:p>
            <a:pPr marL="457200" marR="0" lvl="0" indent="-4572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Nadzór nad sposobem realizacji zadań nauczyciela                                      i potwierdzanie jej wykonania w systemie miesięcznym                           (w sposób przyjęty w szkole).</a:t>
            </a:r>
          </a:p>
          <a:p>
            <a:pPr marL="457200" marR="0" lvl="0" indent="-457200" defTabSz="91440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arenR"/>
              <a:tabLst/>
              <a:defRPr/>
            </a:pP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Potwierdzanie</a:t>
            </a:r>
            <a:r>
              <a:rPr kumimoji="0" lang="pl-PL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p</a:t>
            </a: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rzez dyrektora szkoły godzin  przepracowanych przez nauczyciela w projekcie </a:t>
            </a:r>
            <a:b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pl-PL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(karta czasu pracy, dziennik).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08511" y="692696"/>
            <a:ext cx="258295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szkół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04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9512" y="980728"/>
            <a:ext cx="8208912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/>
              <a:t>Podpisanie </a:t>
            </a:r>
            <a:r>
              <a:rPr lang="pl-PL" sz="2000" dirty="0"/>
              <a:t>Porozumienia </a:t>
            </a:r>
            <a:r>
              <a:rPr lang="pl-PL" sz="2000" dirty="0" smtClean="0"/>
              <a:t> Wewnętrznej  Realizacji  Projektu 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Realizacja zobowiązań wynikających z § 4 </a:t>
            </a:r>
            <a:r>
              <a:rPr lang="pl-PL" sz="2000" dirty="0" smtClean="0"/>
              <a:t>Porozumienia </a:t>
            </a:r>
            <a:r>
              <a:rPr lang="pl-PL" sz="1100" dirty="0" smtClean="0">
                <a:hlinkClick r:id="rId2" action="ppaction://hlinkfile"/>
              </a:rPr>
              <a:t>E:\Porozumienie_wew_realizacji_projektuZIT.doc</a:t>
            </a:r>
            <a:endParaRPr lang="pl-PL" sz="11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U</a:t>
            </a:r>
            <a:r>
              <a:rPr lang="pl-PL" sz="2000" dirty="0" smtClean="0"/>
              <a:t>tworzenie </a:t>
            </a:r>
            <a:r>
              <a:rPr lang="pl-PL" sz="2000" dirty="0"/>
              <a:t>wyodrębnionego rachunku  wydatkowego dla </a:t>
            </a:r>
            <a:r>
              <a:rPr lang="pl-PL" sz="2000" dirty="0" smtClean="0"/>
              <a:t>Projektu </a:t>
            </a:r>
            <a:br>
              <a:rPr lang="pl-PL" sz="2000" dirty="0" smtClean="0"/>
            </a:br>
            <a:r>
              <a:rPr lang="pl-PL" sz="2000" dirty="0" smtClean="0"/>
              <a:t>i przekazanie informacji do Biura Edukacji do 30 października 2017 r. </a:t>
            </a:r>
            <a:endParaRPr 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Ustalenie sposobu zatrudniania nauczyciela w projekcie (ujednolicenie dokumentacji)- listy płac, aneks do umowy, oświadczenia dotyczące podatku dochodowego i składek ZUS</a:t>
            </a:r>
            <a:r>
              <a:rPr lang="pl-PL" sz="2000" dirty="0" smtClean="0"/>
              <a:t>) - </a:t>
            </a:r>
            <a:r>
              <a:rPr lang="pl-PL" sz="2000" dirty="0"/>
              <a:t>przed składaniem wniosku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płatność - </a:t>
            </a:r>
            <a:r>
              <a:rPr lang="pl-PL" sz="2000" dirty="0"/>
              <a:t>do 5 dnia każdego miesiąca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Przygotowanie inwentaryzacji sprzętu w szkołach ( potwierdzona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za </a:t>
            </a:r>
            <a:r>
              <a:rPr lang="pl-PL" sz="2000" dirty="0"/>
              <a:t>zgodność </a:t>
            </a:r>
            <a:r>
              <a:rPr lang="pl-PL" sz="2000" dirty="0" smtClean="0"/>
              <a:t> z </a:t>
            </a:r>
            <a:r>
              <a:rPr lang="pl-PL" sz="2000" dirty="0"/>
              <a:t>oryginałem kserokopia księgi inwentarzowej)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Ustalenie sposobu przyjmowania sprzętu w PIK 1 oraz pomocy i narzędzi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do </a:t>
            </a:r>
            <a:r>
              <a:rPr lang="pl-PL" sz="2000" dirty="0"/>
              <a:t>PIK 1 oraz PIK 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/>
              <a:t>Wkład własny rzeczowy: oświadczenie każdej szkoły co do wysokości kosztów wynajmu sali lekcyjnej, ustalenie sposobu rozliczania wkładu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po </a:t>
            </a:r>
            <a:r>
              <a:rPr lang="pl-PL" sz="2000" dirty="0"/>
              <a:t>każdych zajęciach w PIK 1 oraz PIK 2)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31318" y="260648"/>
            <a:ext cx="470083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MBFO oraz DBFO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9512" y="1052736"/>
            <a:ext cx="8136904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Podpisanie Porozumienia </a:t>
            </a:r>
            <a:r>
              <a:rPr lang="pl-PL" sz="2000" dirty="0" smtClean="0"/>
              <a:t> Wewnętrznej  Realizacji  Projektu </a:t>
            </a:r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Realizacja zobowiązań wynikających z § 4 </a:t>
            </a:r>
            <a:r>
              <a:rPr lang="pl-PL" sz="2000" dirty="0" smtClean="0"/>
              <a:t>Porozumienia </a:t>
            </a:r>
            <a:r>
              <a:rPr lang="pl-PL" sz="1100" dirty="0" smtClean="0">
                <a:hlinkClick r:id="rId2" action="ppaction://hlinkfile"/>
              </a:rPr>
              <a:t>E:\Porozumienie_wew_realizacji_projektuZIT.doc</a:t>
            </a:r>
            <a:endParaRPr lang="pl-PL" sz="11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utworzenie wyodrębnionego rachunku  wydatkowego dla </a:t>
            </a:r>
            <a:r>
              <a:rPr lang="pl-PL" sz="2000" dirty="0" smtClean="0"/>
              <a:t>Projektu </a:t>
            </a:r>
            <a:br>
              <a:rPr lang="pl-PL" sz="2000" dirty="0" smtClean="0"/>
            </a:br>
            <a:r>
              <a:rPr lang="pl-PL" sz="2000" dirty="0" smtClean="0"/>
              <a:t>i przekazanie informacji do Biura Edukacji do 30 października 2017 r. </a:t>
            </a:r>
            <a:endParaRPr lang="pl-PL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Ustalenie sposobu zatrudniania nauczyciela w projekcie (ujednolicenie dokumentacji</a:t>
            </a:r>
            <a:r>
              <a:rPr lang="pl-PL" sz="2000" dirty="0" smtClean="0"/>
              <a:t>) - </a:t>
            </a:r>
            <a:r>
              <a:rPr lang="pl-PL" sz="2000" dirty="0"/>
              <a:t>listy płac, aneks do umowy, oświadczenia dotyczące podatku dochodowego i składek ZUS)- przed składaniem wniosku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 </a:t>
            </a:r>
            <a:r>
              <a:rPr lang="pl-PL" sz="2000" dirty="0"/>
              <a:t>płatność- do 5 dnia każdego miesiąca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Przygotowanie inwentaryzacji sprzętu w szkołach </a:t>
            </a:r>
            <a:r>
              <a:rPr lang="pl-PL" sz="2000" dirty="0" smtClean="0"/>
              <a:t>(potwierdzona </a:t>
            </a:r>
            <a:br>
              <a:rPr lang="pl-PL" sz="2000" dirty="0" smtClean="0"/>
            </a:br>
            <a:r>
              <a:rPr lang="pl-PL" sz="2000" dirty="0" smtClean="0"/>
              <a:t>za </a:t>
            </a:r>
            <a:r>
              <a:rPr lang="pl-PL" sz="2000" dirty="0"/>
              <a:t>zgodność z oryginałem kserokopia księgi inwentarzowej)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Ustalenie sposobu przyjmowania sprzętu w PIK 1 oraz pomocy i narzędzi do PIK 1 oraz PIK  2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dirty="0"/>
              <a:t>Wkład własny rzeczowy: oświadczenie każdej szkoły co do wysokości kosztów wynajmu sali lekcyjnej, ustalenie sposobu rozliczania wkładu po każdych zajęciach w PIK 1 oraz PIK 2)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31318" y="260648"/>
            <a:ext cx="470083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MBFO oraz DBFO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3483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7620000" cy="4411960"/>
          </a:xfrm>
        </p:spPr>
        <p:txBody>
          <a:bodyPr/>
          <a:lstStyle/>
          <a:p>
            <a:r>
              <a:rPr lang="pl-PL" dirty="0" smtClean="0"/>
              <a:t>Zakup laptopów, urządzeń wielofunkcyjnych, książek, pomocy  i materiałów dydaktycznych </a:t>
            </a:r>
            <a:r>
              <a:rPr lang="pl-PL" dirty="0" smtClean="0">
                <a:hlinkClick r:id="rId2" action="ppaction://hlinkfile"/>
              </a:rPr>
              <a:t>Harmonogram projektu.docx</a:t>
            </a:r>
            <a:endParaRPr lang="pl-PL" dirty="0" smtClean="0"/>
          </a:p>
          <a:p>
            <a:r>
              <a:rPr lang="pl-PL" dirty="0" smtClean="0"/>
              <a:t>Opracowanie logo projektu, plakatów informacyjnych </a:t>
            </a:r>
            <a:br>
              <a:rPr lang="pl-PL" dirty="0" smtClean="0"/>
            </a:br>
            <a:r>
              <a:rPr lang="pl-PL" dirty="0" smtClean="0"/>
              <a:t>oraz oznakowania na sprzęt- do 30 października 2017 r.</a:t>
            </a:r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2353271" y="530225"/>
            <a:ext cx="425693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lidera projektu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7332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2" name="Prostokąt 1"/>
          <p:cNvSpPr/>
          <p:nvPr/>
        </p:nvSpPr>
        <p:spPr>
          <a:xfrm>
            <a:off x="251520" y="1412776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Zadanie 1</a:t>
            </a:r>
            <a:endParaRPr lang="pl-PL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Uzyskanie kwalifikacji doradców zawodowych przez osoby realizujące zadania 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  zakresu </a:t>
            </a: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doradztwa edukacyjno-zawodowego w szkołach 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oraz podniesienie  kwalifikacji </a:t>
            </a: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doradców zawodowych w 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szkołach.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20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 Przygotowanie internetowej platformy edukacyjnej </a:t>
            </a:r>
            <a:r>
              <a:rPr lang="pl-PL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iPed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23/09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– 26/10 2017 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 Przygotowanie internetowej platformy edukacyjnej </a:t>
            </a:r>
            <a:r>
              <a:rPr lang="pl-PL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iPed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wspierającej 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szkolenia dla dyrektorów i rad pedagogicznych: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30/10/2017 r.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1.4 Przygotowanie informatyczne uniwersyteckiej Internetowej 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Platformy Doradztwa Edukacyjno-Zawodowego (</a:t>
            </a:r>
            <a:r>
              <a:rPr lang="pl-PL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iPed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15/11/2017 r. 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 Utrzymanie platformy </a:t>
            </a:r>
            <a:r>
              <a:rPr lang="pl-PL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iPed</a:t>
            </a: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oraz serwera: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15/10/2017 r.</a:t>
            </a:r>
            <a:endParaRPr lang="pl-P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072347" y="260648"/>
            <a:ext cx="681879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Uniwersytetu Warszawskiego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86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9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Zadanie </a:t>
            </a:r>
            <a:r>
              <a:rPr lang="pl-PL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l-PL" sz="29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Utworzenie w szkołach z klasami gimnazjalnymi Punktów Informacji </a:t>
            </a:r>
            <a:r>
              <a:rPr lang="pl-PL" sz="29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pl-PL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Kariery (PIK1 i PIK2</a:t>
            </a:r>
            <a:r>
              <a:rPr lang="pl-PL" sz="29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l-PL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l-PL" sz="29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 Przeprowadzenie warsztatów </a:t>
            </a:r>
            <a:r>
              <a:rPr lang="pl-PL" sz="29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wdrażających dla </a:t>
            </a:r>
            <a:r>
              <a:rPr lang="pl-PL" sz="29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dyrektorów SzOW (71 os.; 24os./gr; 6h/gr.) </a:t>
            </a:r>
            <a:endParaRPr lang="pl-PL" sz="29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29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2.1.1 Opracowanie szczegółowego programu: </a:t>
            </a:r>
            <a:r>
              <a:rPr lang="pl-PL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8/10/2017 r.</a:t>
            </a:r>
            <a:endParaRPr lang="pl-PL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2.1.2 Opracowanie materiałów dydaktycznych: </a:t>
            </a:r>
            <a:r>
              <a:rPr lang="pl-PL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15/10/2017 r.</a:t>
            </a:r>
            <a:endParaRPr lang="pl-PL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2.1.3 Szkolenie dla dyrektorów - Wykłady </a:t>
            </a:r>
            <a:r>
              <a:rPr lang="pl-PL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9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2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3 grupach po 24 osoby): </a:t>
            </a:r>
            <a:r>
              <a:rPr lang="pl-PL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 – 28/10/2017 r.(?)</a:t>
            </a:r>
            <a:endParaRPr lang="pl-PL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072347" y="260648"/>
            <a:ext cx="681879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Uniwersytetu Warszawskiego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697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Zadanie </a:t>
            </a:r>
            <a:r>
              <a:rPr lang="pl-PL" sz="2000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 </a:t>
            </a: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Przeprowadzenie warsztatów wdrażających 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dla </a:t>
            </a: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 pedagogicznych 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pl-PL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71 gr.; śr. 20os./gr.; </a:t>
            </a:r>
            <a:r>
              <a:rPr lang="pl-PL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3h/gr.)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2.2.1 Opracowanie szczegółowego programu: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8/10//2017 r.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2.2.2 Opracowanie materiałów dydaktycznych: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15/10/2017 r.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2.2.3 Szkolenie dla rad pedagogicznych: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23/10/2017 r., 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każdy czwartek: godz. 12.00 – 14.30 i piątek: godz. 14.30 – 17.00, 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soboty (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</a:t>
            </a:r>
            <a:r>
              <a:rPr lang="pl-PL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9-tej </a:t>
            </a:r>
            <a:r>
              <a:rPr lang="pl-PL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?) </a:t>
            </a:r>
            <a:endParaRPr lang="pl-PL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072347" y="260648"/>
            <a:ext cx="681879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Zadania Uniwersytetu Warszawskiego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209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7620000" cy="3979912"/>
          </a:xfrm>
        </p:spPr>
        <p:txBody>
          <a:bodyPr/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Joanna </a:t>
            </a:r>
            <a:r>
              <a:rPr lang="pl-PL" dirty="0" err="1" smtClean="0"/>
              <a:t>Odzeniak</a:t>
            </a:r>
            <a:r>
              <a:rPr lang="pl-PL" dirty="0" smtClean="0"/>
              <a:t> – jodzeniak@um.warszawa.pl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Beata Grzelak – beata.grzelak@wcies.edu.pl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10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784976" cy="1143000"/>
          </a:xfrm>
        </p:spPr>
        <p:txBody>
          <a:bodyPr>
            <a:noAutofit/>
          </a:bodyPr>
          <a:lstStyle/>
          <a:p>
            <a:r>
              <a:rPr lang="pl-PL" sz="3400" dirty="0" smtClean="0"/>
              <a:t>„Bliżej rynku pracy – Zintegrowany System Doradztwa Edukacyjno-Zawodowego ZIT WOF”</a:t>
            </a:r>
            <a:br>
              <a:rPr lang="pl-PL" sz="3400" dirty="0" smtClean="0"/>
            </a:br>
            <a:endParaRPr lang="pl-PL" sz="3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 smtClean="0"/>
              <a:t>Projekt </a:t>
            </a:r>
            <a:r>
              <a:rPr lang="pl-PL" dirty="0"/>
              <a:t>realizowany jest w ramach Regionalnego Programu Operacyjnego Województwa Mazowieckiego </a:t>
            </a:r>
            <a:r>
              <a:rPr lang="pl-PL" dirty="0" smtClean="0"/>
              <a:t>2014-2020, </a:t>
            </a:r>
            <a:br>
              <a:rPr lang="pl-PL" dirty="0" smtClean="0"/>
            </a:br>
            <a:r>
              <a:rPr lang="pl-PL" dirty="0" smtClean="0"/>
              <a:t>Oś </a:t>
            </a:r>
            <a:r>
              <a:rPr lang="pl-PL" dirty="0"/>
              <a:t>priorytetowa X Edukacja dla rozwoju regionu,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Działanie </a:t>
            </a:r>
            <a:r>
              <a:rPr lang="pl-PL" dirty="0"/>
              <a:t>10.3 Doskonalenie zawodowe, Poddziałanie 10.3.3 Doradztwo edukacyjno - zawodowe w ramach ZIT</a:t>
            </a:r>
          </a:p>
          <a:p>
            <a:pPr marL="0" indent="0"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3318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400" dirty="0"/>
              <a:t>Cele </a:t>
            </a:r>
            <a:r>
              <a:rPr lang="pl-PL" sz="3400" dirty="0" smtClean="0"/>
              <a:t>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Systemowe wzmocnienie doradztwa edukacyjno-zawodowego </a:t>
            </a:r>
            <a:r>
              <a:rPr lang="pl-PL" dirty="0" smtClean="0"/>
              <a:t>w szkołach: </a:t>
            </a:r>
          </a:p>
          <a:p>
            <a:pPr lvl="1"/>
            <a:r>
              <a:rPr lang="pl-PL" dirty="0" smtClean="0"/>
              <a:t>Podniesienie </a:t>
            </a:r>
            <a:r>
              <a:rPr lang="pl-PL" dirty="0"/>
              <a:t>wśród </a:t>
            </a:r>
            <a:r>
              <a:rPr lang="pl-PL" dirty="0" smtClean="0"/>
              <a:t> gimnazjalistów z </a:t>
            </a:r>
            <a:r>
              <a:rPr lang="pl-PL" dirty="0"/>
              <a:t>terenu ZIT WOF </a:t>
            </a:r>
            <a:r>
              <a:rPr lang="pl-PL" dirty="0" smtClean="0"/>
              <a:t>kompetencji </a:t>
            </a:r>
            <a:r>
              <a:rPr lang="pl-PL" dirty="0"/>
              <a:t>kluczowych </a:t>
            </a:r>
            <a:r>
              <a:rPr lang="pl-PL" dirty="0" smtClean="0"/>
              <a:t>w </a:t>
            </a:r>
            <a:r>
              <a:rPr lang="pl-PL" dirty="0"/>
              <a:t>zakresie budowania ścieżki kariery </a:t>
            </a:r>
            <a:r>
              <a:rPr lang="pl-PL" dirty="0" smtClean="0"/>
              <a:t>edukacyjno-zawodowej</a:t>
            </a:r>
          </a:p>
          <a:p>
            <a:pPr lvl="1"/>
            <a:r>
              <a:rPr lang="pl-PL" dirty="0" smtClean="0"/>
              <a:t>Przygotowanie nauczycieli do udzielania  pomocy </a:t>
            </a:r>
            <a:br>
              <a:rPr lang="pl-PL" dirty="0" smtClean="0"/>
            </a:br>
            <a:r>
              <a:rPr lang="pl-PL" dirty="0" smtClean="0"/>
              <a:t>w zakresie doradztwa edukacyjno-zawodowego poprzez zorganizowanie studiów podyplomowych, szkoleń certyfikowanych oraz szkoleń dla rad pedagogicznych</a:t>
            </a:r>
          </a:p>
          <a:p>
            <a:pPr lvl="1"/>
            <a:r>
              <a:rPr lang="pl-PL" dirty="0" smtClean="0"/>
              <a:t>Utworzenie Punktów Informacji i Kariery (PIK1, PIK2)</a:t>
            </a:r>
          </a:p>
          <a:p>
            <a:pPr lvl="1"/>
            <a:r>
              <a:rPr lang="pl-PL" dirty="0"/>
              <a:t>Z</a:t>
            </a:r>
            <a:r>
              <a:rPr lang="pl-PL" dirty="0" smtClean="0"/>
              <a:t>ainicjowanie </a:t>
            </a:r>
            <a:r>
              <a:rPr lang="pl-PL" dirty="0"/>
              <a:t>i rozwijanie współpracy </a:t>
            </a:r>
            <a:r>
              <a:rPr lang="pl-PL" dirty="0" smtClean="0"/>
              <a:t>szkół </a:t>
            </a:r>
            <a:r>
              <a:rPr lang="pl-PL" dirty="0"/>
              <a:t>z otoczeniem </a:t>
            </a:r>
            <a:r>
              <a:rPr lang="pl-PL" dirty="0" smtClean="0"/>
              <a:t>społeczno-gospodarczym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1749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7504" y="274638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pl-PL" sz="3400" dirty="0" smtClean="0"/>
              <a:t>„Bliżej </a:t>
            </a:r>
            <a:r>
              <a:rPr lang="pl-PL" sz="3400" dirty="0"/>
              <a:t>rynku pracy – Zintegrowany System Doradztwa Edukacyjno-Zawodowego ZIT WOF”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179512" y="1556792"/>
            <a:ext cx="8640960" cy="5040560"/>
          </a:xfrm>
        </p:spPr>
        <p:txBody>
          <a:bodyPr>
            <a:noAutofit/>
          </a:bodyPr>
          <a:lstStyle/>
          <a:p>
            <a:endParaRPr lang="pl-PL" sz="1800" dirty="0" smtClean="0"/>
          </a:p>
          <a:p>
            <a:r>
              <a:rPr lang="pl-PL" sz="1800" dirty="0"/>
              <a:t>Lider: Biuro Edukacji m. st. Warszawy</a:t>
            </a:r>
          </a:p>
          <a:p>
            <a:r>
              <a:rPr lang="pl-PL" sz="1800" dirty="0" smtClean="0"/>
              <a:t>Partnerzy: </a:t>
            </a:r>
            <a:r>
              <a:rPr lang="pl-PL" sz="1800" dirty="0"/>
              <a:t>Uniwersytet Warszawski, Gmina Grodzisk Mazowiecki, Gmina Łomianki, Gmina Miasto Marki, Gmina Milanówek, Gmina Otwock, Gmina Nadarzyn, Gmina Miasto Pruszków, Miasto Ząbki, Miasto </a:t>
            </a:r>
            <a:r>
              <a:rPr lang="pl-PL" sz="1800" dirty="0" smtClean="0"/>
              <a:t>Zielonka</a:t>
            </a:r>
          </a:p>
          <a:p>
            <a:r>
              <a:rPr lang="pl-PL" sz="1800" dirty="0" smtClean="0"/>
              <a:t>Wartość </a:t>
            </a:r>
            <a:r>
              <a:rPr lang="pl-PL" sz="1800" dirty="0"/>
              <a:t>projektu: 2 </a:t>
            </a:r>
            <a:r>
              <a:rPr lang="pl-PL" sz="1800" dirty="0" smtClean="0"/>
              <a:t>381 103,75</a:t>
            </a:r>
            <a:endParaRPr lang="pl-PL" sz="1800" dirty="0"/>
          </a:p>
          <a:p>
            <a:r>
              <a:rPr lang="pl-PL" sz="1800" dirty="0"/>
              <a:t>Poziom </a:t>
            </a:r>
            <a:r>
              <a:rPr lang="pl-PL" sz="1800" dirty="0" smtClean="0"/>
              <a:t>dofinansowania:  89,34 </a:t>
            </a:r>
            <a:r>
              <a:rPr lang="pl-PL" sz="1800" dirty="0"/>
              <a:t>%</a:t>
            </a:r>
          </a:p>
          <a:p>
            <a:r>
              <a:rPr lang="pl-PL" sz="1800" dirty="0"/>
              <a:t>71 </a:t>
            </a:r>
            <a:r>
              <a:rPr lang="pl-PL" sz="1800" dirty="0" smtClean="0"/>
              <a:t>szkół z oddziałami gimnazjalnymi </a:t>
            </a:r>
            <a:r>
              <a:rPr lang="pl-PL" sz="1800" dirty="0"/>
              <a:t>z obszaru ZIT </a:t>
            </a:r>
            <a:r>
              <a:rPr lang="pl-PL" sz="1800" dirty="0" smtClean="0"/>
              <a:t>WOF</a:t>
            </a:r>
            <a:br>
              <a:rPr lang="pl-PL" sz="1800" dirty="0" smtClean="0"/>
            </a:br>
            <a:r>
              <a:rPr lang="pl-PL" sz="1800" dirty="0">
                <a:hlinkClick r:id="rId2" action="ppaction://hlinkfile"/>
              </a:rPr>
              <a:t>Wykaz szkół i uczniów w projekcie </a:t>
            </a:r>
            <a:r>
              <a:rPr lang="pl-PL" sz="1800" dirty="0" smtClean="0">
                <a:hlinkClick r:id="rId2" action="ppaction://hlinkfile"/>
              </a:rPr>
              <a:t>ZIT.xlsx</a:t>
            </a:r>
            <a:endParaRPr lang="pl-PL" sz="1800" dirty="0"/>
          </a:p>
          <a:p>
            <a:r>
              <a:rPr lang="pl-PL" sz="1800" dirty="0" smtClean="0"/>
              <a:t>78 </a:t>
            </a:r>
            <a:r>
              <a:rPr lang="pl-PL" sz="1800" dirty="0"/>
              <a:t>osób wyznaczonych do realizacji </a:t>
            </a:r>
            <a:r>
              <a:rPr lang="pl-PL" sz="1800" dirty="0" smtClean="0"/>
              <a:t>doradztwa  </a:t>
            </a:r>
            <a:br>
              <a:rPr lang="pl-PL" sz="1800" dirty="0" smtClean="0"/>
            </a:br>
            <a:r>
              <a:rPr lang="pl-PL" sz="1800" dirty="0" smtClean="0"/>
              <a:t>edukacyjno-zawodowego (48 N- studia podyplomowe, 30 N- kursy certyfikowane)</a:t>
            </a:r>
            <a:endParaRPr lang="pl-PL" sz="1800" dirty="0"/>
          </a:p>
          <a:p>
            <a:r>
              <a:rPr lang="pl-PL" sz="1800" dirty="0" smtClean="0"/>
              <a:t>4445 </a:t>
            </a:r>
            <a:r>
              <a:rPr lang="pl-PL" sz="1800" dirty="0"/>
              <a:t>uczniów </a:t>
            </a:r>
            <a:r>
              <a:rPr lang="pl-PL" sz="1800" dirty="0" smtClean="0"/>
              <a:t> biorących udział w warsztatach „Bliżej rynku pracy”</a:t>
            </a:r>
          </a:p>
          <a:p>
            <a:r>
              <a:rPr lang="pl-PL" sz="1800" dirty="0" smtClean="0"/>
              <a:t>Czas </a:t>
            </a:r>
            <a:r>
              <a:rPr lang="pl-PL" sz="1800" dirty="0"/>
              <a:t>realizacji projektu</a:t>
            </a:r>
            <a:r>
              <a:rPr lang="pl-PL" sz="1800" dirty="0" smtClean="0"/>
              <a:t>: 01.09.2017-30.06.2019</a:t>
            </a:r>
            <a:br>
              <a:rPr lang="pl-PL" sz="1800" dirty="0" smtClean="0"/>
            </a:br>
            <a:endParaRPr lang="pl-PL" sz="1800" dirty="0"/>
          </a:p>
          <a:p>
            <a:endParaRPr lang="pl-PL" sz="1800" dirty="0" smtClean="0"/>
          </a:p>
          <a:p>
            <a:pPr marL="0" indent="0">
              <a:buNone/>
            </a:pPr>
            <a:r>
              <a:rPr lang="pl-PL" sz="1800" dirty="0"/>
              <a:t/>
            </a:r>
            <a:br>
              <a:rPr lang="pl-PL" sz="1800" dirty="0"/>
            </a:br>
            <a:endParaRPr lang="pl-PL" sz="1800" dirty="0"/>
          </a:p>
          <a:p>
            <a:endParaRPr lang="pl-PL" sz="1800" dirty="0"/>
          </a:p>
          <a:p>
            <a:endParaRPr lang="pl-PL" sz="1800" dirty="0"/>
          </a:p>
          <a:p>
            <a:endParaRPr lang="pl-PL" sz="1800" dirty="0" smtClean="0"/>
          </a:p>
          <a:p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30759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297" y="-175304"/>
            <a:ext cx="6893728" cy="6528856"/>
          </a:xfrm>
          <a:prstGeom prst="rect">
            <a:avLst/>
          </a:prstGeom>
        </p:spPr>
      </p:pic>
      <p:pic>
        <p:nvPicPr>
          <p:cNvPr id="25" name="Obraz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339" y="4660327"/>
            <a:ext cx="1414169" cy="1301336"/>
          </a:xfrm>
          <a:prstGeom prst="rect">
            <a:avLst/>
          </a:prstGeom>
        </p:spPr>
      </p:pic>
      <p:pic>
        <p:nvPicPr>
          <p:cNvPr id="42" name="Obraz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980" y="2493168"/>
            <a:ext cx="2548077" cy="2646663"/>
          </a:xfrm>
          <a:prstGeom prst="rect">
            <a:avLst/>
          </a:prstGeom>
        </p:spPr>
      </p:pic>
      <p:sp>
        <p:nvSpPr>
          <p:cNvPr id="24" name="Prostokąt 23"/>
          <p:cNvSpPr/>
          <p:nvPr/>
        </p:nvSpPr>
        <p:spPr>
          <a:xfrm>
            <a:off x="248065" y="1126627"/>
            <a:ext cx="249388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dirty="0" smtClean="0"/>
              <a:t>Warszawa</a:t>
            </a:r>
          </a:p>
          <a:p>
            <a:r>
              <a:rPr lang="pl-PL" sz="2200" dirty="0" smtClean="0"/>
              <a:t>Grodzisk </a:t>
            </a:r>
            <a:r>
              <a:rPr lang="pl-PL" sz="2200" dirty="0"/>
              <a:t>Mazowiecki</a:t>
            </a:r>
          </a:p>
          <a:p>
            <a:r>
              <a:rPr lang="pl-PL" sz="2200" dirty="0"/>
              <a:t>Ł</a:t>
            </a:r>
            <a:r>
              <a:rPr lang="pl-PL" sz="2200" dirty="0" smtClean="0"/>
              <a:t>omianki</a:t>
            </a:r>
            <a:endParaRPr lang="pl-PL" sz="2200" dirty="0"/>
          </a:p>
          <a:p>
            <a:r>
              <a:rPr lang="pl-PL" sz="2200" dirty="0"/>
              <a:t>Marki</a:t>
            </a:r>
          </a:p>
          <a:p>
            <a:r>
              <a:rPr lang="pl-PL" sz="2200" dirty="0" smtClean="0"/>
              <a:t>Milanówek</a:t>
            </a:r>
          </a:p>
          <a:p>
            <a:r>
              <a:rPr lang="pl-PL" sz="2200" dirty="0"/>
              <a:t>Nadarzyn</a:t>
            </a:r>
          </a:p>
          <a:p>
            <a:r>
              <a:rPr lang="pl-PL" sz="2200" dirty="0" smtClean="0"/>
              <a:t>Otwock</a:t>
            </a:r>
          </a:p>
          <a:p>
            <a:r>
              <a:rPr lang="pl-PL" sz="2200" dirty="0" smtClean="0"/>
              <a:t>Pruszków</a:t>
            </a:r>
            <a:endParaRPr lang="pl-PL" sz="2200" dirty="0"/>
          </a:p>
          <a:p>
            <a:r>
              <a:rPr lang="pl-PL" sz="2200" dirty="0" smtClean="0"/>
              <a:t>Ząbki</a:t>
            </a:r>
            <a:endParaRPr lang="pl-PL" sz="2200" dirty="0"/>
          </a:p>
          <a:p>
            <a:r>
              <a:rPr lang="pl-PL" sz="2200" dirty="0"/>
              <a:t>Zielonka</a:t>
            </a: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424" y="4432549"/>
            <a:ext cx="469070" cy="577317"/>
          </a:xfrm>
          <a:prstGeom prst="rect">
            <a:avLst/>
          </a:prstGeom>
        </p:spPr>
      </p:pic>
      <p:pic>
        <p:nvPicPr>
          <p:cNvPr id="26" name="Obraz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209" y="4194010"/>
            <a:ext cx="608009" cy="563302"/>
          </a:xfrm>
          <a:prstGeom prst="rect">
            <a:avLst/>
          </a:prstGeom>
        </p:spPr>
      </p:pic>
      <p:pic>
        <p:nvPicPr>
          <p:cNvPr id="36" name="Obraz 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847" y="2287457"/>
            <a:ext cx="649482" cy="856955"/>
          </a:xfrm>
          <a:prstGeom prst="rect">
            <a:avLst/>
          </a:prstGeom>
        </p:spPr>
      </p:pic>
      <p:pic>
        <p:nvPicPr>
          <p:cNvPr id="29" name="Obraz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980" y="4954700"/>
            <a:ext cx="958468" cy="1316919"/>
          </a:xfrm>
          <a:prstGeom prst="rect">
            <a:avLst/>
          </a:prstGeom>
        </p:spPr>
      </p:pic>
      <p:pic>
        <p:nvPicPr>
          <p:cNvPr id="32" name="Obraz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754" y="4698655"/>
            <a:ext cx="974223" cy="622421"/>
          </a:xfrm>
          <a:prstGeom prst="rect">
            <a:avLst/>
          </a:prstGeom>
        </p:spPr>
      </p:pic>
      <p:pic>
        <p:nvPicPr>
          <p:cNvPr id="34" name="Obraz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14" y="2964900"/>
            <a:ext cx="432988" cy="442008"/>
          </a:xfrm>
          <a:prstGeom prst="rect">
            <a:avLst/>
          </a:prstGeom>
        </p:spPr>
      </p:pic>
      <p:pic>
        <p:nvPicPr>
          <p:cNvPr id="35" name="Obraz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7811" y="2805677"/>
            <a:ext cx="2014190" cy="653861"/>
          </a:xfrm>
          <a:prstGeom prst="rect">
            <a:avLst/>
          </a:prstGeom>
        </p:spPr>
      </p:pic>
      <p:sp>
        <p:nvSpPr>
          <p:cNvPr id="19" name="Prostokąt zaokrąglony 18"/>
          <p:cNvSpPr/>
          <p:nvPr/>
        </p:nvSpPr>
        <p:spPr>
          <a:xfrm>
            <a:off x="194599" y="-1446083"/>
            <a:ext cx="1641129" cy="88126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00B0F0"/>
                </a:solidFill>
              </a:rPr>
              <a:t>GMINY</a:t>
            </a:r>
          </a:p>
          <a:p>
            <a:pPr algn="ctr"/>
            <a:r>
              <a:rPr lang="pl-PL" sz="2400" b="1" dirty="0" smtClean="0">
                <a:solidFill>
                  <a:srgbClr val="00B0F0"/>
                </a:solidFill>
              </a:rPr>
              <a:t>ZIT</a:t>
            </a:r>
            <a:endParaRPr lang="pl-PL" sz="2400" dirty="0">
              <a:solidFill>
                <a:srgbClr val="00B0F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-358986" y="25300"/>
            <a:ext cx="22941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2892513" y="5020198"/>
            <a:ext cx="12879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Grodzisk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Mazowiecki</a:t>
            </a:r>
            <a:endParaRPr lang="pl-PL" dirty="0"/>
          </a:p>
        </p:txBody>
      </p:sp>
      <p:sp>
        <p:nvSpPr>
          <p:cNvPr id="10" name="Prostokąt 9"/>
          <p:cNvSpPr/>
          <p:nvPr/>
        </p:nvSpPr>
        <p:spPr>
          <a:xfrm>
            <a:off x="6481744" y="2509851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Marki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2741945" y="4475661"/>
            <a:ext cx="1223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Milanówek</a:t>
            </a:r>
          </a:p>
        </p:txBody>
      </p:sp>
      <p:sp>
        <p:nvSpPr>
          <p:cNvPr id="13" name="Prostokąt 12"/>
          <p:cNvSpPr/>
          <p:nvPr/>
        </p:nvSpPr>
        <p:spPr>
          <a:xfrm>
            <a:off x="4277747" y="5517145"/>
            <a:ext cx="10722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Nadarzyn</a:t>
            </a:r>
          </a:p>
        </p:txBody>
      </p:sp>
      <p:sp>
        <p:nvSpPr>
          <p:cNvPr id="15" name="Prostokąt 14"/>
          <p:cNvSpPr/>
          <p:nvPr/>
        </p:nvSpPr>
        <p:spPr>
          <a:xfrm>
            <a:off x="7471226" y="4870304"/>
            <a:ext cx="900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Otwock</a:t>
            </a:r>
          </a:p>
        </p:txBody>
      </p:sp>
      <p:sp>
        <p:nvSpPr>
          <p:cNvPr id="16" name="Prostokąt 15"/>
          <p:cNvSpPr/>
          <p:nvPr/>
        </p:nvSpPr>
        <p:spPr>
          <a:xfrm>
            <a:off x="4094387" y="4140230"/>
            <a:ext cx="10668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Pruszków</a:t>
            </a:r>
          </a:p>
        </p:txBody>
      </p:sp>
      <p:sp>
        <p:nvSpPr>
          <p:cNvPr id="22" name="Prostokąt 21"/>
          <p:cNvSpPr/>
          <p:nvPr/>
        </p:nvSpPr>
        <p:spPr>
          <a:xfrm>
            <a:off x="6436229" y="3090207"/>
            <a:ext cx="6815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Ząbki</a:t>
            </a:r>
          </a:p>
        </p:txBody>
      </p:sp>
      <p:sp>
        <p:nvSpPr>
          <p:cNvPr id="23" name="Prostokąt 22"/>
          <p:cNvSpPr/>
          <p:nvPr/>
        </p:nvSpPr>
        <p:spPr>
          <a:xfrm>
            <a:off x="7397188" y="3089124"/>
            <a:ext cx="967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Zielonka</a:t>
            </a:r>
          </a:p>
        </p:txBody>
      </p:sp>
      <p:pic>
        <p:nvPicPr>
          <p:cNvPr id="44" name="Obraz 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66892">
            <a:off x="4690364" y="2320048"/>
            <a:ext cx="1149232" cy="823725"/>
          </a:xfrm>
          <a:prstGeom prst="rect">
            <a:avLst/>
          </a:prstGeom>
        </p:spPr>
      </p:pic>
      <p:sp>
        <p:nvSpPr>
          <p:cNvPr id="45" name="Prostokąt 44"/>
          <p:cNvSpPr/>
          <p:nvPr/>
        </p:nvSpPr>
        <p:spPr>
          <a:xfrm>
            <a:off x="4400723" y="2393351"/>
            <a:ext cx="1032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 smtClean="0"/>
              <a:t>Łomianki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889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744" y="1381498"/>
            <a:ext cx="5549302" cy="4776396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5480068" y="2976619"/>
            <a:ext cx="169846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Mobilni</a:t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 doradcy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25" name="Prostokąt 24"/>
          <p:cNvSpPr/>
          <p:nvPr/>
        </p:nvSpPr>
        <p:spPr>
          <a:xfrm>
            <a:off x="3891443" y="2976619"/>
            <a:ext cx="162848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2"/>
                </a:solidFill>
              </a:rPr>
              <a:t>Rady </a:t>
            </a:r>
            <a:br>
              <a:rPr lang="pl-PL" sz="2000" b="1" dirty="0" smtClean="0">
                <a:solidFill>
                  <a:schemeClr val="tx2"/>
                </a:solidFill>
              </a:rPr>
            </a:br>
            <a:r>
              <a:rPr lang="pl-PL" sz="2000" b="1" dirty="0" smtClean="0">
                <a:solidFill>
                  <a:schemeClr val="tx2"/>
                </a:solidFill>
              </a:rPr>
              <a:t>pedagogiczne</a:t>
            </a:r>
            <a:endParaRPr lang="pl-PL" sz="2000" b="1" dirty="0">
              <a:solidFill>
                <a:schemeClr val="tx2"/>
              </a:solidFill>
            </a:endParaRPr>
          </a:p>
        </p:txBody>
      </p:sp>
      <p:sp>
        <p:nvSpPr>
          <p:cNvPr id="27" name="Prostokąt 26"/>
          <p:cNvSpPr/>
          <p:nvPr/>
        </p:nvSpPr>
        <p:spPr>
          <a:xfrm>
            <a:off x="5435730" y="4717409"/>
            <a:ext cx="1821205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2"/>
                </a:solidFill>
              </a:rPr>
              <a:t>Certyfikowane</a:t>
            </a:r>
            <a:br>
              <a:rPr lang="pl-PL" sz="2000" b="1" dirty="0" smtClean="0">
                <a:solidFill>
                  <a:schemeClr val="tx2"/>
                </a:solidFill>
              </a:rPr>
            </a:br>
            <a:r>
              <a:rPr lang="pl-PL" sz="2000" b="1" dirty="0" smtClean="0">
                <a:solidFill>
                  <a:schemeClr val="tx2"/>
                </a:solidFill>
              </a:rPr>
              <a:t>szkolenia</a:t>
            </a:r>
            <a:endParaRPr lang="pl-PL" sz="2000" b="1" dirty="0">
              <a:solidFill>
                <a:schemeClr val="tx2"/>
              </a:solidFill>
            </a:endParaRPr>
          </a:p>
        </p:txBody>
      </p:sp>
      <p:sp>
        <p:nvSpPr>
          <p:cNvPr id="28" name="Prostokąt 27"/>
          <p:cNvSpPr/>
          <p:nvPr/>
        </p:nvSpPr>
        <p:spPr>
          <a:xfrm>
            <a:off x="7131627" y="3051670"/>
            <a:ext cx="116619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chemeClr val="tx2"/>
                </a:solidFill>
              </a:rPr>
              <a:t>Aplikacje </a:t>
            </a:r>
            <a:r>
              <a:rPr lang="pl-PL" sz="2000" b="1" dirty="0" smtClean="0">
                <a:solidFill>
                  <a:schemeClr val="tx2"/>
                </a:solidFill>
              </a:rPr>
              <a:t/>
            </a:r>
            <a:br>
              <a:rPr lang="pl-PL" sz="2000" b="1" dirty="0" smtClean="0">
                <a:solidFill>
                  <a:schemeClr val="tx2"/>
                </a:solidFill>
              </a:rPr>
            </a:br>
            <a:r>
              <a:rPr lang="pl-PL" sz="2000" b="1" dirty="0" smtClean="0">
                <a:solidFill>
                  <a:schemeClr val="tx2"/>
                </a:solidFill>
              </a:rPr>
              <a:t>mobilne </a:t>
            </a:r>
            <a:endParaRPr lang="pl-PL" sz="2000" b="1" dirty="0">
              <a:solidFill>
                <a:schemeClr val="tx2"/>
              </a:solidFill>
            </a:endParaRPr>
          </a:p>
        </p:txBody>
      </p:sp>
      <p:sp>
        <p:nvSpPr>
          <p:cNvPr id="29" name="Prostokąt 28"/>
          <p:cNvSpPr/>
          <p:nvPr/>
        </p:nvSpPr>
        <p:spPr>
          <a:xfrm>
            <a:off x="5433162" y="1687367"/>
            <a:ext cx="1758896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Studia</a:t>
            </a:r>
            <a:br>
              <a:rPr lang="pl-PL" sz="2000" b="1" dirty="0" smtClean="0">
                <a:solidFill>
                  <a:schemeClr val="bg1"/>
                </a:solidFill>
              </a:rPr>
            </a:br>
            <a:r>
              <a:rPr lang="pl-PL" sz="2000" b="1" dirty="0" smtClean="0">
                <a:solidFill>
                  <a:schemeClr val="bg1"/>
                </a:solidFill>
              </a:rPr>
              <a:t>podyplomowe</a:t>
            </a:r>
            <a:endParaRPr lang="pl-PL" sz="2000" b="1" dirty="0">
              <a:solidFill>
                <a:schemeClr val="bg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866397" y="2214687"/>
            <a:ext cx="31196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/>
              <a:t>UW - Studia podyplomowe </a:t>
            </a:r>
            <a:r>
              <a:rPr lang="pl-PL" sz="1400" b="1" dirty="0"/>
              <a:t> </a:t>
            </a:r>
            <a:r>
              <a:rPr lang="pl-PL" sz="1400" b="1" dirty="0" smtClean="0"/>
              <a:t>dla 48 osób</a:t>
            </a:r>
            <a:endParaRPr lang="pl-PL" sz="1400" b="1" dirty="0"/>
          </a:p>
        </p:txBody>
      </p:sp>
      <p:sp>
        <p:nvSpPr>
          <p:cNvPr id="14" name="Elipsa 13"/>
          <p:cNvSpPr/>
          <p:nvPr/>
        </p:nvSpPr>
        <p:spPr>
          <a:xfrm>
            <a:off x="256584" y="1556792"/>
            <a:ext cx="412704" cy="41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1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882560" y="2772752"/>
            <a:ext cx="2717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 smtClean="0"/>
              <a:t>Kursy certyfikowane - 30 osób    </a:t>
            </a:r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862645" y="1609255"/>
            <a:ext cx="3021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/>
              <a:t>Mobilni Doradcy Zawodowi - 5 etatów</a:t>
            </a:r>
            <a:endParaRPr lang="pl-PL" sz="1400" b="1" dirty="0"/>
          </a:p>
        </p:txBody>
      </p:sp>
      <p:sp>
        <p:nvSpPr>
          <p:cNvPr id="17" name="Elipsa 16"/>
          <p:cNvSpPr/>
          <p:nvPr/>
        </p:nvSpPr>
        <p:spPr>
          <a:xfrm>
            <a:off x="240353" y="2188901"/>
            <a:ext cx="412704" cy="41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2</a:t>
            </a:r>
          </a:p>
        </p:txBody>
      </p:sp>
      <p:sp>
        <p:nvSpPr>
          <p:cNvPr id="18" name="Elipsa 17"/>
          <p:cNvSpPr/>
          <p:nvPr/>
        </p:nvSpPr>
        <p:spPr>
          <a:xfrm>
            <a:off x="240353" y="2749196"/>
            <a:ext cx="412704" cy="41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3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884129" y="3409836"/>
            <a:ext cx="26224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/>
              <a:t>PIK 1 </a:t>
            </a:r>
            <a:r>
              <a:rPr lang="pl-PL" sz="1400" b="1" dirty="0" smtClean="0"/>
              <a:t>(22) </a:t>
            </a:r>
            <a:r>
              <a:rPr lang="pl-PL" sz="1400" b="1" dirty="0"/>
              <a:t>PIK2 (</a:t>
            </a:r>
            <a:r>
              <a:rPr lang="pl-PL" sz="1400" b="1" dirty="0" smtClean="0"/>
              <a:t>49)</a:t>
            </a:r>
          </a:p>
          <a:p>
            <a:r>
              <a:rPr lang="pl-PL" sz="1400" b="1" dirty="0" smtClean="0"/>
              <a:t>Warszawa </a:t>
            </a:r>
            <a:r>
              <a:rPr lang="pl-PL" sz="1400" b="1" dirty="0" smtClean="0"/>
              <a:t>14 PIK 1 oraz 38 PIK </a:t>
            </a:r>
            <a:r>
              <a:rPr lang="pl-PL" sz="1400" b="1" dirty="0" smtClean="0"/>
              <a:t>2</a:t>
            </a:r>
            <a:endParaRPr lang="pl-PL" sz="1400" dirty="0"/>
          </a:p>
        </p:txBody>
      </p:sp>
      <p:sp>
        <p:nvSpPr>
          <p:cNvPr id="21" name="Elipsa 20"/>
          <p:cNvSpPr/>
          <p:nvPr/>
        </p:nvSpPr>
        <p:spPr>
          <a:xfrm>
            <a:off x="271009" y="3465094"/>
            <a:ext cx="412704" cy="41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4</a:t>
            </a:r>
            <a:endParaRPr lang="pl-PL" sz="2800" dirty="0"/>
          </a:p>
        </p:txBody>
      </p:sp>
      <p:sp>
        <p:nvSpPr>
          <p:cNvPr id="22" name="pole tekstowe 21"/>
          <p:cNvSpPr txBox="1"/>
          <p:nvPr/>
        </p:nvSpPr>
        <p:spPr>
          <a:xfrm>
            <a:off x="862645" y="4041835"/>
            <a:ext cx="29640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/>
              <a:t>Rady </a:t>
            </a:r>
            <a:r>
              <a:rPr lang="pl-PL" sz="1400" b="1" dirty="0" smtClean="0"/>
              <a:t>pedagogiczne – 52  </a:t>
            </a:r>
            <a:r>
              <a:rPr lang="pl-PL" sz="1400" b="1" dirty="0" smtClean="0"/>
              <a:t>posiedzenia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w </a:t>
            </a:r>
            <a:r>
              <a:rPr lang="pl-PL" sz="1400" b="1" dirty="0" smtClean="0"/>
              <a:t>szkołach</a:t>
            </a:r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/>
          </a:p>
        </p:txBody>
      </p:sp>
      <p:sp>
        <p:nvSpPr>
          <p:cNvPr id="23" name="Elipsa 22"/>
          <p:cNvSpPr/>
          <p:nvPr/>
        </p:nvSpPr>
        <p:spPr>
          <a:xfrm>
            <a:off x="314676" y="4110946"/>
            <a:ext cx="412704" cy="41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5</a:t>
            </a:r>
            <a:endParaRPr lang="pl-PL" sz="2800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862645" y="4717409"/>
            <a:ext cx="1761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/>
              <a:t>Aplikacja WOF NEWS</a:t>
            </a:r>
            <a:br>
              <a:rPr lang="pl-PL" sz="1400" b="1" dirty="0" smtClean="0"/>
            </a:br>
            <a:endParaRPr lang="pl-PL" sz="1400" b="1" dirty="0"/>
          </a:p>
        </p:txBody>
      </p:sp>
      <p:sp>
        <p:nvSpPr>
          <p:cNvPr id="31" name="Elipsa 30"/>
          <p:cNvSpPr/>
          <p:nvPr/>
        </p:nvSpPr>
        <p:spPr>
          <a:xfrm>
            <a:off x="314676" y="4717409"/>
            <a:ext cx="412704" cy="4127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 smtClean="0"/>
              <a:t>6</a:t>
            </a:r>
            <a:endParaRPr lang="pl-PL" sz="2800" dirty="0"/>
          </a:p>
        </p:txBody>
      </p:sp>
      <p:sp>
        <p:nvSpPr>
          <p:cNvPr id="24" name="Prostokąt 23"/>
          <p:cNvSpPr/>
          <p:nvPr/>
        </p:nvSpPr>
        <p:spPr>
          <a:xfrm>
            <a:off x="3856298" y="4549892"/>
            <a:ext cx="169846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1"/>
                </a:solidFill>
              </a:rPr>
              <a:t>PIK- 3456 U</a:t>
            </a:r>
            <a:endParaRPr lang="pl-PL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9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76048" y="2964045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Ustalenie harmonogramu działań doradczych dla danej szkoły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395536" y="4107266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b="1" dirty="0" smtClean="0">
                <a:solidFill>
                  <a:srgbClr val="00B0F0"/>
                </a:solidFill>
              </a:rPr>
              <a:t>Opracowanie </a:t>
            </a:r>
            <a:r>
              <a:rPr lang="pl-PL" sz="1600" b="1" dirty="0">
                <a:solidFill>
                  <a:srgbClr val="00B0F0"/>
                </a:solidFill>
              </a:rPr>
              <a:t>modelu wsparcia szkół </a:t>
            </a:r>
            <a:r>
              <a:rPr lang="pl-PL" sz="1600" b="1" dirty="0" smtClean="0">
                <a:solidFill>
                  <a:srgbClr val="00B0F0"/>
                </a:solidFill>
              </a:rPr>
              <a:t/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smtClean="0">
                <a:solidFill>
                  <a:srgbClr val="00B0F0"/>
                </a:solidFill>
              </a:rPr>
              <a:t>w </a:t>
            </a:r>
            <a:r>
              <a:rPr lang="pl-PL" sz="1600" b="1" dirty="0">
                <a:solidFill>
                  <a:srgbClr val="00B0F0"/>
                </a:solidFill>
              </a:rPr>
              <a:t>zakresie doradztwa </a:t>
            </a:r>
            <a:r>
              <a:rPr lang="pl-PL" sz="1600" b="1" dirty="0" smtClean="0">
                <a:solidFill>
                  <a:srgbClr val="00B0F0"/>
                </a:solidFill>
              </a:rPr>
              <a:t>edukacyjno-zawodowego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408541" y="5257987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b="1" dirty="0">
                <a:solidFill>
                  <a:srgbClr val="00B0F0"/>
                </a:solidFill>
              </a:rPr>
              <a:t>B</a:t>
            </a:r>
            <a:r>
              <a:rPr lang="pl-PL" sz="1600" b="1" dirty="0" smtClean="0">
                <a:solidFill>
                  <a:srgbClr val="00B0F0"/>
                </a:solidFill>
              </a:rPr>
              <a:t>udowanie </a:t>
            </a:r>
            <a:r>
              <a:rPr lang="pl-PL" sz="1600" b="1" dirty="0">
                <a:solidFill>
                  <a:srgbClr val="00B0F0"/>
                </a:solidFill>
              </a:rPr>
              <a:t>sieci współpracy szkoły </a:t>
            </a:r>
            <a:r>
              <a:rPr lang="pl-PL" sz="1600" b="1" dirty="0" smtClean="0">
                <a:solidFill>
                  <a:srgbClr val="00B0F0"/>
                </a:solidFill>
              </a:rPr>
              <a:t/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smtClean="0">
                <a:solidFill>
                  <a:srgbClr val="00B0F0"/>
                </a:solidFill>
              </a:rPr>
              <a:t>z </a:t>
            </a:r>
            <a:r>
              <a:rPr lang="pl-PL" sz="1600" b="1" dirty="0">
                <a:solidFill>
                  <a:srgbClr val="00B0F0"/>
                </a:solidFill>
              </a:rPr>
              <a:t>otoczeniem społeczno-gospodarczym</a:t>
            </a:r>
            <a:r>
              <a:rPr lang="pl-PL" sz="1600" dirty="0"/>
              <a:t>;</a:t>
            </a:r>
          </a:p>
        </p:txBody>
      </p:sp>
      <p:sp>
        <p:nvSpPr>
          <p:cNvPr id="24" name="Prostokąt zaokrąglony 23"/>
          <p:cNvSpPr/>
          <p:nvPr/>
        </p:nvSpPr>
        <p:spPr>
          <a:xfrm>
            <a:off x="4582929" y="1844001"/>
            <a:ext cx="3631045" cy="64603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b="1" dirty="0" smtClean="0">
                <a:solidFill>
                  <a:srgbClr val="00B0F0"/>
                </a:solidFill>
              </a:rPr>
              <a:t>Prowadzenie rad pedagogicznych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5" name="Prostokąt zaokrąglony 24"/>
          <p:cNvSpPr/>
          <p:nvPr/>
        </p:nvSpPr>
        <p:spPr>
          <a:xfrm>
            <a:off x="4585269" y="2762230"/>
            <a:ext cx="3631045" cy="64603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b="1" dirty="0" smtClean="0">
                <a:solidFill>
                  <a:srgbClr val="00B0F0"/>
                </a:solidFill>
              </a:rPr>
              <a:t>Udzielanie indywidualnych konsultacji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6" name="Prostokąt zaokrąglony 25"/>
          <p:cNvSpPr/>
          <p:nvPr/>
        </p:nvSpPr>
        <p:spPr>
          <a:xfrm>
            <a:off x="4613994" y="3645024"/>
            <a:ext cx="3631045" cy="64603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b="1" dirty="0" smtClean="0">
                <a:solidFill>
                  <a:srgbClr val="00B0F0"/>
                </a:solidFill>
              </a:rPr>
              <a:t>Prowadzenie warsztatów grupowych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7" name="Prostokąt zaokrąglony 26"/>
          <p:cNvSpPr/>
          <p:nvPr/>
        </p:nvSpPr>
        <p:spPr>
          <a:xfrm>
            <a:off x="4583840" y="5311120"/>
            <a:ext cx="3631045" cy="782176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l-PL" sz="1600" b="1" dirty="0" smtClean="0">
                <a:solidFill>
                  <a:srgbClr val="00B0F0"/>
                </a:solidFill>
              </a:rPr>
              <a:t>Realizacja  innych zadań wynikających</a:t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smtClean="0">
                <a:solidFill>
                  <a:srgbClr val="00B0F0"/>
                </a:solidFill>
              </a:rPr>
              <a:t> </a:t>
            </a:r>
            <a:r>
              <a:rPr lang="pl-PL" sz="1600" b="1" dirty="0">
                <a:solidFill>
                  <a:srgbClr val="00B0F0"/>
                </a:solidFill>
              </a:rPr>
              <a:t>z diagnozy stanu doradztwa zawodowego w szkole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395536" y="1783696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srgbClr val="00B0F0"/>
                </a:solidFill>
              </a:rPr>
              <a:t>Diagnoza stanu </a:t>
            </a:r>
            <a:r>
              <a:rPr lang="pl-PL" sz="1600" b="1" dirty="0" smtClean="0">
                <a:solidFill>
                  <a:srgbClr val="00B0F0"/>
                </a:solidFill>
              </a:rPr>
              <a:t>doradztwa zawodowego  w </a:t>
            </a:r>
            <a:r>
              <a:rPr lang="pl-PL" sz="1600" b="1" dirty="0">
                <a:solidFill>
                  <a:srgbClr val="00B0F0"/>
                </a:solidFill>
              </a:rPr>
              <a:t>szkołach</a:t>
            </a:r>
          </a:p>
        </p:txBody>
      </p:sp>
      <p:sp>
        <p:nvSpPr>
          <p:cNvPr id="2" name="Prostokąt 1"/>
          <p:cNvSpPr/>
          <p:nvPr/>
        </p:nvSpPr>
        <p:spPr>
          <a:xfrm>
            <a:off x="1331640" y="546229"/>
            <a:ext cx="58987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400" dirty="0" smtClean="0"/>
              <a:t>Mobilny doradca zawodowy </a:t>
            </a:r>
            <a:br>
              <a:rPr lang="pl-PL" sz="3400" dirty="0" smtClean="0"/>
            </a:br>
            <a:r>
              <a:rPr lang="pl-PL" sz="2000" dirty="0" smtClean="0"/>
              <a:t>IX 2017-I 2019 </a:t>
            </a:r>
            <a:endParaRPr lang="pl-PL" sz="2000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4585269" y="4499147"/>
            <a:ext cx="3631045" cy="646035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l-PL" sz="1600" b="1" dirty="0" smtClean="0">
                <a:solidFill>
                  <a:srgbClr val="00B0F0"/>
                </a:solidFill>
              </a:rPr>
              <a:t>Prowadzenie spotkań z rodzicami</a:t>
            </a:r>
            <a:endParaRPr lang="pl-PL" sz="1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/>
        </p:nvSpPr>
        <p:spPr>
          <a:xfrm>
            <a:off x="179512" y="2924944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Udzielanie bieżącego wsparcia uczniom, rodzicom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4606797" y="2944364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Organizacja wycieczek  </a:t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err="1" smtClean="0">
                <a:solidFill>
                  <a:srgbClr val="00B0F0"/>
                </a:solidFill>
              </a:rPr>
              <a:t>zawodoznawczych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4499992" y="4437112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Organizacja spotkań z pracodawcami 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273098" y="4437112"/>
            <a:ext cx="3631045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Organizacja konkursów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98469" y="692696"/>
            <a:ext cx="620304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PIK 1 (16 godzin/miesiąc) </a:t>
            </a:r>
            <a:br>
              <a:rPr lang="pl-PL" sz="3400" dirty="0" smtClean="0"/>
            </a:br>
            <a:r>
              <a:rPr lang="pl-PL" sz="2000" dirty="0" smtClean="0"/>
              <a:t>doradca zawodowy/koordynator doradztwa zawodowego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4831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rostokąt zaokrąglony 19"/>
          <p:cNvSpPr/>
          <p:nvPr/>
        </p:nvSpPr>
        <p:spPr>
          <a:xfrm>
            <a:off x="273099" y="2537536"/>
            <a:ext cx="3838694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Udzielanie bieżącego wsparcia uczniom, rodzicom przy współpracy z MDZ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1" name="Prostokąt zaokrąglony 20"/>
          <p:cNvSpPr/>
          <p:nvPr/>
        </p:nvSpPr>
        <p:spPr>
          <a:xfrm>
            <a:off x="244939" y="3916446"/>
            <a:ext cx="3866854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Organizacja wycieczek  </a:t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err="1" smtClean="0">
                <a:solidFill>
                  <a:srgbClr val="00B0F0"/>
                </a:solidFill>
              </a:rPr>
              <a:t>zawodoznawczych</a:t>
            </a:r>
            <a:r>
              <a:rPr lang="pl-PL" sz="1600" b="1" dirty="0" smtClean="0">
                <a:solidFill>
                  <a:srgbClr val="00B0F0"/>
                </a:solidFill>
              </a:rPr>
              <a:t> przy współpracy z MDZ</a:t>
            </a:r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4371556" y="3906728"/>
            <a:ext cx="3829843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Organizacja spotkań z </a:t>
            </a:r>
            <a:r>
              <a:rPr lang="pl-PL" sz="1600" b="1" dirty="0">
                <a:solidFill>
                  <a:srgbClr val="00B0F0"/>
                </a:solidFill>
              </a:rPr>
              <a:t>pracodawcami  </a:t>
            </a:r>
            <a:r>
              <a:rPr lang="pl-PL" sz="1600" b="1" dirty="0" smtClean="0">
                <a:solidFill>
                  <a:srgbClr val="00B0F0"/>
                </a:solidFill>
              </a:rPr>
              <a:t/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smtClean="0">
                <a:solidFill>
                  <a:srgbClr val="00B0F0"/>
                </a:solidFill>
              </a:rPr>
              <a:t>przy </a:t>
            </a:r>
            <a:r>
              <a:rPr lang="pl-PL" sz="1600" b="1" dirty="0">
                <a:solidFill>
                  <a:srgbClr val="00B0F0"/>
                </a:solidFill>
              </a:rPr>
              <a:t>współpracy </a:t>
            </a:r>
            <a:r>
              <a:rPr lang="pl-PL" sz="1600" b="1" dirty="0" smtClean="0">
                <a:solidFill>
                  <a:srgbClr val="00B0F0"/>
                </a:solidFill>
              </a:rPr>
              <a:t>z MDZ</a:t>
            </a:r>
            <a:endParaRPr lang="pl-PL" sz="1600" b="1" dirty="0">
              <a:solidFill>
                <a:srgbClr val="00B0F0"/>
              </a:solidFill>
            </a:endParaRPr>
          </a:p>
          <a:p>
            <a:pPr algn="ctr"/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4355976" y="2553167"/>
            <a:ext cx="3845423" cy="888441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 smtClean="0">
                <a:solidFill>
                  <a:srgbClr val="00B0F0"/>
                </a:solidFill>
              </a:rPr>
              <a:t>Organizacja </a:t>
            </a:r>
            <a:r>
              <a:rPr lang="pl-PL" sz="1600" b="1" dirty="0">
                <a:solidFill>
                  <a:srgbClr val="00B0F0"/>
                </a:solidFill>
              </a:rPr>
              <a:t>konkursów przy współpracy </a:t>
            </a:r>
            <a:r>
              <a:rPr lang="pl-PL" sz="1600" b="1" dirty="0" smtClean="0">
                <a:solidFill>
                  <a:srgbClr val="00B0F0"/>
                </a:solidFill>
              </a:rPr>
              <a:t/>
            </a:r>
            <a:br>
              <a:rPr lang="pl-PL" sz="1600" b="1" dirty="0" smtClean="0">
                <a:solidFill>
                  <a:srgbClr val="00B0F0"/>
                </a:solidFill>
              </a:rPr>
            </a:br>
            <a:r>
              <a:rPr lang="pl-PL" sz="1600" b="1" dirty="0" smtClean="0">
                <a:solidFill>
                  <a:srgbClr val="00B0F0"/>
                </a:solidFill>
              </a:rPr>
              <a:t>z MDZ</a:t>
            </a:r>
            <a:endParaRPr lang="pl-PL" sz="1600" b="1" dirty="0">
              <a:solidFill>
                <a:srgbClr val="00B0F0"/>
              </a:solidFill>
            </a:endParaRPr>
          </a:p>
          <a:p>
            <a:pPr algn="ctr"/>
            <a:endParaRPr lang="pl-PL" sz="1600" b="1" dirty="0">
              <a:solidFill>
                <a:srgbClr val="00B0F0"/>
              </a:solidFill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864881" y="692696"/>
            <a:ext cx="52702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400" dirty="0" smtClean="0"/>
              <a:t>PIK 2 (8 godzin/miesiąc) </a:t>
            </a:r>
            <a:br>
              <a:rPr lang="pl-PL" sz="3400" dirty="0" smtClean="0"/>
            </a:br>
            <a:r>
              <a:rPr lang="pl-PL" sz="2000" dirty="0"/>
              <a:t>nauczyciel/</a:t>
            </a:r>
            <a:r>
              <a:rPr lang="pl-PL" sz="2000" dirty="0" smtClean="0"/>
              <a:t>koordynator doradztwa zawodowego 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3918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yleganie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kiet 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zylegani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304</TotalTime>
  <Words>613</Words>
  <Application>Microsoft Office PowerPoint</Application>
  <PresentationFormat>Pokaz na ekranie (4:3)</PresentationFormat>
  <Paragraphs>173</Paragraphs>
  <Slides>18</Slides>
  <Notes>1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Przyleganie</vt:lpstr>
      <vt:lpstr>„Bliżej rynku pracy – Zintegrowany System Doradztwa  Edukacyjno-Zawodowego  ZIT WOF” </vt:lpstr>
      <vt:lpstr>„Bliżej rynku pracy – Zintegrowany System Doradztwa Edukacyjno-Zawodowego ZIT WOF” </vt:lpstr>
      <vt:lpstr>Cele projektu</vt:lpstr>
      <vt:lpstr>„Bliżej rynku pracy – Zintegrowany System Doradztwa Edukacyjno-Zawodowego ZIT WOF”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Beata</dc:creator>
  <cp:lastModifiedBy>Odzeniak Joanna</cp:lastModifiedBy>
  <cp:revision>32</cp:revision>
  <dcterms:created xsi:type="dcterms:W3CDTF">2017-10-03T08:20:00Z</dcterms:created>
  <dcterms:modified xsi:type="dcterms:W3CDTF">2017-10-04T06:41:44Z</dcterms:modified>
</cp:coreProperties>
</file>